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51" r:id="rId2"/>
    <p:sldId id="352" r:id="rId3"/>
    <p:sldId id="353" r:id="rId4"/>
    <p:sldId id="355" r:id="rId5"/>
    <p:sldId id="354" r:id="rId6"/>
    <p:sldId id="356" r:id="rId7"/>
    <p:sldId id="360" r:id="rId8"/>
    <p:sldId id="359" r:id="rId9"/>
    <p:sldId id="289" r:id="rId10"/>
    <p:sldId id="290" r:id="rId11"/>
    <p:sldId id="346" r:id="rId12"/>
    <p:sldId id="357" r:id="rId13"/>
    <p:sldId id="348" r:id="rId14"/>
    <p:sldId id="349" r:id="rId15"/>
    <p:sldId id="347" r:id="rId16"/>
    <p:sldId id="343" r:id="rId17"/>
    <p:sldId id="358" r:id="rId1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73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016D1F-25D1-4133-8A49-B6805BDB7D92}" type="datetimeFigureOut">
              <a:rPr lang="en-GB" smtClean="0"/>
              <a:t>30/09/2023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271A6-A22E-4102-8EA0-9293970F7E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1281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8DEE1-4E23-415D-99F3-A311D833AE40}" type="datetimeFigureOut">
              <a:rPr lang="en-GB" smtClean="0"/>
              <a:t>30/09/2023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2E0D4A-7CE9-4375-9181-222B05F4A93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910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Add in class teacher and TA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E0D4A-7CE9-4375-9181-222B05F4A93A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7423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2F686-ED64-4277-A443-8FD1610070ED}" type="datetimeFigureOut">
              <a:rPr lang="en-GB" smtClean="0"/>
              <a:t>30/09/2023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AE60-472B-4578-987B-8219A39C3E0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7195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2F686-ED64-4277-A443-8FD1610070ED}" type="datetimeFigureOut">
              <a:rPr lang="en-GB" smtClean="0"/>
              <a:t>30/09/2023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AE60-472B-4578-987B-8219A39C3E0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6688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2F686-ED64-4277-A443-8FD1610070ED}" type="datetimeFigureOut">
              <a:rPr lang="en-GB" smtClean="0"/>
              <a:t>30/09/2023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AE60-472B-4578-987B-8219A39C3E0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8034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68707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0B22D-FC02-4678-99A4-55E1B638A4E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1255861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2F686-ED64-4277-A443-8FD1610070ED}" type="datetimeFigureOut">
              <a:rPr lang="en-GB" smtClean="0"/>
              <a:t>30/09/2023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AE60-472B-4578-987B-8219A39C3E0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0804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2F686-ED64-4277-A443-8FD1610070ED}" type="datetimeFigureOut">
              <a:rPr lang="en-GB" smtClean="0"/>
              <a:t>30/09/2023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AE60-472B-4578-987B-8219A39C3E0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4198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2F686-ED64-4277-A443-8FD1610070ED}" type="datetimeFigureOut">
              <a:rPr lang="en-GB" smtClean="0"/>
              <a:t>30/09/2023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AE60-472B-4578-987B-8219A39C3E0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4155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2F686-ED64-4277-A443-8FD1610070ED}" type="datetimeFigureOut">
              <a:rPr lang="en-GB" smtClean="0"/>
              <a:t>30/09/2023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AE60-472B-4578-987B-8219A39C3E0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8052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2F686-ED64-4277-A443-8FD1610070ED}" type="datetimeFigureOut">
              <a:rPr lang="en-GB" smtClean="0"/>
              <a:t>30/09/2023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AE60-472B-4578-987B-8219A39C3E0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1213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2F686-ED64-4277-A443-8FD1610070ED}" type="datetimeFigureOut">
              <a:rPr lang="en-GB" smtClean="0"/>
              <a:t>30/09/2023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AE60-472B-4578-987B-8219A39C3E0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5613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2F686-ED64-4277-A443-8FD1610070ED}" type="datetimeFigureOut">
              <a:rPr lang="en-GB" smtClean="0"/>
              <a:t>30/09/2023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AE60-472B-4578-987B-8219A39C3E0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2430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2F686-ED64-4277-A443-8FD1610070ED}" type="datetimeFigureOut">
              <a:rPr lang="en-GB" smtClean="0"/>
              <a:t>30/09/2023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AE60-472B-4578-987B-8219A39C3E0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2356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2F686-ED64-4277-A443-8FD1610070ED}" type="datetimeFigureOut">
              <a:rPr lang="en-GB" smtClean="0"/>
              <a:t>30/09/2023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FAE60-472B-4578-987B-8219A39C3E0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098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780928"/>
            <a:ext cx="7772400" cy="1470025"/>
          </a:xfrm>
          <a:solidFill>
            <a:schemeClr val="bg1"/>
          </a:solidFill>
        </p:spPr>
        <p:txBody>
          <a:bodyPr/>
          <a:lstStyle/>
          <a:p>
            <a:r>
              <a:rPr lang="en-GB" b="1" dirty="0" smtClean="0"/>
              <a:t>Phonics and early reading at </a:t>
            </a:r>
            <a:r>
              <a:rPr lang="en-GB" b="1" dirty="0" err="1" smtClean="0"/>
              <a:t>Senacre</a:t>
            </a:r>
            <a:r>
              <a:rPr lang="en-GB" b="1" dirty="0" smtClean="0"/>
              <a:t> Wood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782265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830588" y="756885"/>
            <a:ext cx="7488832" cy="707886"/>
          </a:xfr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eaLnBrk="1" hangingPunct="1"/>
            <a:r>
              <a:rPr lang="en-GB" altLang="en-US" sz="4000" u="sng" dirty="0" smtClean="0"/>
              <a:t>Why read at home?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827584" y="1772816"/>
            <a:ext cx="7488832" cy="352839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GB" altLang="en-US" sz="2500" dirty="0" smtClean="0"/>
              <a:t>Reading at home helps the children to consolidate the knowledge that they gain when in school</a:t>
            </a:r>
          </a:p>
          <a:p>
            <a:pPr>
              <a:lnSpc>
                <a:spcPct val="80000"/>
              </a:lnSpc>
            </a:pPr>
            <a:r>
              <a:rPr lang="en-GB" altLang="en-US" sz="2500" dirty="0" smtClean="0"/>
              <a:t>It gives you, as a parent, a clear understanding of how your child is getting on with their reading</a:t>
            </a:r>
          </a:p>
          <a:p>
            <a:pPr>
              <a:lnSpc>
                <a:spcPct val="80000"/>
              </a:lnSpc>
            </a:pPr>
            <a:r>
              <a:rPr lang="en-GB" altLang="en-US" sz="2500" dirty="0" smtClean="0"/>
              <a:t>Reading or being read to increases the amount of vocabulary</a:t>
            </a:r>
          </a:p>
          <a:p>
            <a:pPr>
              <a:lnSpc>
                <a:spcPct val="80000"/>
              </a:lnSpc>
            </a:pPr>
            <a:r>
              <a:rPr lang="en-GB" altLang="en-US" sz="2500" dirty="0" smtClean="0"/>
              <a:t>Reading with your child gives them special, uninterrupted time with you where they can build their confidence</a:t>
            </a:r>
            <a:endParaRPr lang="en-GB" altLang="en-US" sz="2500" dirty="0"/>
          </a:p>
        </p:txBody>
      </p:sp>
      <p:pic>
        <p:nvPicPr>
          <p:cNvPr id="4" name="Picture 2" descr="Amazon.com: Read Write Inc. Phonics Book Bag Books: Blue Set 6 Storybooks  Mixed Pack of 10: 9780198420583: Boo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725144"/>
            <a:ext cx="2880320" cy="20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0257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1760" y="2708920"/>
            <a:ext cx="3672408" cy="26642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683568" y="908720"/>
            <a:ext cx="7560840" cy="15696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‘Reading is the best way for your child to grow their vocabulary because books are troves of knowledge with unique language that describes the world around us.’(Scholastic.com)</a:t>
            </a:r>
            <a:endParaRPr lang="en-GB" sz="2400" dirty="0"/>
          </a:p>
        </p:txBody>
      </p:sp>
      <p:pic>
        <p:nvPicPr>
          <p:cNvPr id="1026" name="Picture 2" descr="How to Draw a Cartoon Car in 12 Steps - EasyLineDraw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780928"/>
            <a:ext cx="3552329" cy="253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243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GB" b="1" dirty="0" smtClean="0"/>
              <a:t>Reading at home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The children will be given a new RWI Book Bag Book every Monday, this will be written in their reading records.</a:t>
            </a:r>
          </a:p>
          <a:p>
            <a:r>
              <a:rPr lang="en-GB" dirty="0" smtClean="0"/>
              <a:t>They will keep this book ALL WEEK. It is vitally important that children reread texts to improve their fluency and confidence.</a:t>
            </a:r>
          </a:p>
          <a:p>
            <a:r>
              <a:rPr lang="en-GB" dirty="0" smtClean="0"/>
              <a:t>They DO NOT need to read the whole book every night, a page or two is fine</a:t>
            </a:r>
          </a:p>
          <a:p>
            <a:r>
              <a:rPr lang="en-GB" dirty="0" smtClean="0"/>
              <a:t>Every Friday, they will visit the library where they will choose a special library book to keep until the following Friday. This is a book for them to love and treasure and read for pleasure.</a:t>
            </a:r>
          </a:p>
          <a:p>
            <a:r>
              <a:rPr lang="en-GB" dirty="0" smtClean="0"/>
              <a:t>The children that are noticed for making the most effort to read at home this term will be in with a chance to take home Rosie the reading bear and two hot chocolate sachets over the weekend.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3173" y="5157659"/>
            <a:ext cx="1278920" cy="166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085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1484784"/>
            <a:ext cx="4824536" cy="37856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A few tips and tricks to take away with you: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3898693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ee Printable Summer Reading Bingo - Imagination So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8640"/>
            <a:ext cx="4392488" cy="643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436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7704" y="836712"/>
            <a:ext cx="4968552" cy="54726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391" y="928055"/>
            <a:ext cx="4711177" cy="528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316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17 Quotes to Motivate You to Want to Read ... | Dr seuss reading quotes, Reading  quotes, Quotes for 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48680"/>
            <a:ext cx="5976664" cy="573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815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GB" sz="6000" b="1" dirty="0" smtClean="0"/>
              <a:t>Let’s bring in the experts…the children</a:t>
            </a:r>
            <a:endParaRPr lang="en-GB" sz="6000" b="1" dirty="0"/>
          </a:p>
        </p:txBody>
      </p:sp>
    </p:spTree>
    <p:extLst>
      <p:ext uri="{BB962C8B-B14F-4D97-AF65-F5344CB8AC3E}">
        <p14:creationId xmlns:p14="http://schemas.microsoft.com/office/powerpoint/2010/main" val="1521421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40968"/>
          </a:xfrm>
          <a:solidFill>
            <a:schemeClr val="bg1"/>
          </a:solidFill>
        </p:spPr>
        <p:txBody>
          <a:bodyPr/>
          <a:lstStyle/>
          <a:p>
            <a:r>
              <a:rPr lang="en-GB" dirty="0" smtClean="0"/>
              <a:t>At </a:t>
            </a:r>
            <a:r>
              <a:rPr lang="en-GB" dirty="0" err="1" smtClean="0"/>
              <a:t>Senacre</a:t>
            </a:r>
            <a:r>
              <a:rPr lang="en-GB" dirty="0" smtClean="0"/>
              <a:t> Wood, we follow the Read Write </a:t>
            </a:r>
            <a:r>
              <a:rPr lang="en-GB" dirty="0" err="1" smtClean="0"/>
              <a:t>Inc</a:t>
            </a:r>
            <a:r>
              <a:rPr lang="en-GB" dirty="0" smtClean="0"/>
              <a:t> phonics and Get Writing program</a:t>
            </a:r>
          </a:p>
          <a:p>
            <a:r>
              <a:rPr lang="en-GB" dirty="0" smtClean="0"/>
              <a:t>The Read Write </a:t>
            </a:r>
            <a:r>
              <a:rPr lang="en-GB" dirty="0" err="1" smtClean="0"/>
              <a:t>Inc</a:t>
            </a:r>
            <a:r>
              <a:rPr lang="en-GB" dirty="0" smtClean="0"/>
              <a:t> phonics program is a systematic synthetic phonics program.</a:t>
            </a:r>
          </a:p>
          <a:p>
            <a:r>
              <a:rPr lang="en-GB" dirty="0" smtClean="0"/>
              <a:t>The program has been approved by the Department for Education</a:t>
            </a:r>
            <a:endParaRPr lang="en-GB" dirty="0"/>
          </a:p>
        </p:txBody>
      </p:sp>
      <p:pic>
        <p:nvPicPr>
          <p:cNvPr id="3074" name="Picture 2" descr="Phonics - Tangmere Primary Acade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64" y="116632"/>
            <a:ext cx="4248472" cy="132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184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GB" b="1" dirty="0" smtClean="0"/>
              <a:t>What does phonics look like for your children?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  <a:solidFill>
            <a:schemeClr val="bg1"/>
          </a:solidFill>
        </p:spPr>
        <p:txBody>
          <a:bodyPr/>
          <a:lstStyle/>
          <a:p>
            <a:r>
              <a:rPr lang="en-GB" dirty="0" smtClean="0"/>
              <a:t>The children are taught new sounds in the RWI specified order in their Speed sounds lesson.</a:t>
            </a:r>
          </a:p>
          <a:p>
            <a:r>
              <a:rPr lang="en-GB" dirty="0" smtClean="0"/>
              <a:t>Within this lesson they will learn this sound first orally, then by sight and then within words and alien words</a:t>
            </a:r>
            <a:endParaRPr lang="en-GB" dirty="0"/>
          </a:p>
        </p:txBody>
      </p:sp>
      <p:pic>
        <p:nvPicPr>
          <p:cNvPr id="4" name="Picture 2" descr="RWI Set 2 Sounds - YouTu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30" y="4754397"/>
            <a:ext cx="3312368" cy="186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WI Set 2 Green Words - oo (look) | Teaching Resourc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929" y="4821904"/>
            <a:ext cx="200427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OUNDS OF THE DAY – 8/6/20 | Holbrook Primary Scho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039" y="4619524"/>
            <a:ext cx="2844607" cy="199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0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GB" b="1" dirty="0" smtClean="0"/>
              <a:t>Green words and red words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3130664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The children read the story green words from the book they will be reading in class as a group, </a:t>
            </a:r>
            <a:r>
              <a:rPr lang="en-GB" b="1" dirty="0" smtClean="0"/>
              <a:t>before</a:t>
            </a:r>
            <a:r>
              <a:rPr lang="en-GB" dirty="0" smtClean="0"/>
              <a:t> reading within the story.</a:t>
            </a:r>
          </a:p>
          <a:p>
            <a:r>
              <a:rPr lang="en-GB" dirty="0" smtClean="0"/>
              <a:t>They will then read the speedy green words.</a:t>
            </a:r>
          </a:p>
          <a:p>
            <a:r>
              <a:rPr lang="en-GB" dirty="0" smtClean="0"/>
              <a:t>As a group, they will read the red words (words that are not phonetically decodable) </a:t>
            </a:r>
            <a:r>
              <a:rPr lang="en-GB" b="1" dirty="0"/>
              <a:t>before</a:t>
            </a:r>
            <a:r>
              <a:rPr lang="en-GB" dirty="0"/>
              <a:t> reading within the story.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4365104"/>
            <a:ext cx="3384376" cy="1178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3974" y="4107667"/>
            <a:ext cx="2612826" cy="1693872"/>
          </a:xfrm>
          <a:prstGeom prst="rect">
            <a:avLst/>
          </a:prstGeom>
        </p:spPr>
      </p:pic>
      <p:pic>
        <p:nvPicPr>
          <p:cNvPr id="4098" name="Picture 2" descr="High View School - Early Read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830" y="5085184"/>
            <a:ext cx="2258194" cy="160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153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GB" b="1" dirty="0" smtClean="0"/>
              <a:t>Reading with Read Write </a:t>
            </a:r>
            <a:r>
              <a:rPr lang="en-GB" b="1" dirty="0" err="1" smtClean="0"/>
              <a:t>Inc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4752528" cy="4525963"/>
          </a:xfrm>
          <a:solidFill>
            <a:schemeClr val="bg1"/>
          </a:solidFill>
        </p:spPr>
        <p:txBody>
          <a:bodyPr/>
          <a:lstStyle/>
          <a:p>
            <a:r>
              <a:rPr lang="en-GB" dirty="0" smtClean="0"/>
              <a:t>Children read their coloured story book with their partner, reading a page each</a:t>
            </a:r>
          </a:p>
          <a:p>
            <a:r>
              <a:rPr lang="en-GB" dirty="0" smtClean="0"/>
              <a:t>Their phonics teacher will move around the group, hearing the children read</a:t>
            </a:r>
            <a:endParaRPr lang="en-GB" dirty="0"/>
          </a:p>
        </p:txBody>
      </p:sp>
      <p:pic>
        <p:nvPicPr>
          <p:cNvPr id="4" name="Picture 2" descr="Read, Write In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579" y="1772816"/>
            <a:ext cx="3846661" cy="384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841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GB" b="1" dirty="0" smtClean="0"/>
              <a:t>RWI Get Writing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906888" cy="3629000"/>
          </a:xfrm>
          <a:solidFill>
            <a:schemeClr val="bg1"/>
          </a:solidFill>
        </p:spPr>
        <p:txBody>
          <a:bodyPr/>
          <a:lstStyle/>
          <a:p>
            <a:r>
              <a:rPr lang="en-GB" dirty="0" smtClean="0"/>
              <a:t>Children in Year 1 complete activities within the RWI Get Writing books as their English lesson every morning. With their Phonics teacher</a:t>
            </a:r>
            <a:endParaRPr lang="en-GB" dirty="0"/>
          </a:p>
        </p:txBody>
      </p:sp>
      <p:pic>
        <p:nvPicPr>
          <p:cNvPr id="2050" name="Picture 2" descr="Read Write Inc. Phonics: Get Writing! Purple Book Pack of 10: (Read Write  Inc. Phonics) by Ruth Miskin | WHSmi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00201"/>
            <a:ext cx="254319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878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GB" b="1" dirty="0" smtClean="0"/>
              <a:t>Reading and Phonics assessment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29000"/>
          </a:xfrm>
          <a:solidFill>
            <a:schemeClr val="bg1"/>
          </a:solidFill>
        </p:spPr>
        <p:txBody>
          <a:bodyPr/>
          <a:lstStyle/>
          <a:p>
            <a:r>
              <a:rPr lang="en-GB" dirty="0" smtClean="0"/>
              <a:t>The children are assessed using the RWI assessments each half term. This determines which coloured group will best suit their abilities the following term</a:t>
            </a:r>
          </a:p>
          <a:p>
            <a:r>
              <a:rPr lang="en-GB" dirty="0" smtClean="0"/>
              <a:t>We complete </a:t>
            </a:r>
            <a:r>
              <a:rPr lang="en-GB" i="1" dirty="0" smtClean="0"/>
              <a:t>Phonics Screening Check </a:t>
            </a:r>
            <a:r>
              <a:rPr lang="en-GB" dirty="0" smtClean="0"/>
              <a:t>mock tests each half term to assess to children’s progress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0214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GB" dirty="0" smtClean="0"/>
              <a:t>The Phonics Screening Check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73016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This is  </a:t>
            </a:r>
            <a:r>
              <a:rPr lang="en-GB" b="1" dirty="0" smtClean="0"/>
              <a:t>National</a:t>
            </a:r>
            <a:r>
              <a:rPr lang="en-GB" dirty="0" smtClean="0"/>
              <a:t> test that takes place for all year 1 children across the country each </a:t>
            </a:r>
            <a:r>
              <a:rPr lang="en-GB" b="1" dirty="0" smtClean="0"/>
              <a:t>June</a:t>
            </a:r>
            <a:r>
              <a:rPr lang="en-GB" dirty="0" smtClean="0"/>
              <a:t>.</a:t>
            </a:r>
          </a:p>
          <a:p>
            <a:r>
              <a:rPr lang="en-GB" dirty="0" smtClean="0"/>
              <a:t>Historically, the children will need to obtain a score of </a:t>
            </a:r>
            <a:r>
              <a:rPr lang="en-GB" b="1" dirty="0" smtClean="0"/>
              <a:t>32/40</a:t>
            </a:r>
            <a:r>
              <a:rPr lang="en-GB" dirty="0" smtClean="0"/>
              <a:t> to pass the check</a:t>
            </a:r>
          </a:p>
          <a:p>
            <a:r>
              <a:rPr lang="en-GB" dirty="0" smtClean="0"/>
              <a:t>The check is made up of </a:t>
            </a:r>
            <a:r>
              <a:rPr lang="en-GB" b="1" dirty="0" smtClean="0"/>
              <a:t>40 words </a:t>
            </a:r>
            <a:r>
              <a:rPr lang="en-GB" dirty="0" smtClean="0"/>
              <a:t>to test the children’s phonic knowledge. </a:t>
            </a:r>
            <a:r>
              <a:rPr lang="en-GB" b="1" dirty="0" smtClean="0"/>
              <a:t>20 real words </a:t>
            </a:r>
            <a:r>
              <a:rPr lang="en-GB" dirty="0" smtClean="0"/>
              <a:t>and </a:t>
            </a:r>
            <a:r>
              <a:rPr lang="en-GB" b="1" dirty="0" smtClean="0"/>
              <a:t>20 nonsense</a:t>
            </a:r>
            <a:r>
              <a:rPr lang="en-GB" dirty="0" smtClean="0"/>
              <a:t>/alien words</a:t>
            </a:r>
          </a:p>
          <a:p>
            <a:r>
              <a:rPr lang="en-GB" dirty="0" smtClean="0"/>
              <a:t>I will hold a meeting specifically for the PSC nearer the time</a:t>
            </a:r>
            <a:endParaRPr lang="en-GB" dirty="0"/>
          </a:p>
        </p:txBody>
      </p:sp>
      <p:pic>
        <p:nvPicPr>
          <p:cNvPr id="5122" name="Picture 2" descr="Year 1 Phonics Screening - St Joseph's Catholic Primary Scho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488" y="4797152"/>
            <a:ext cx="2808312" cy="196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051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35696" y="3573016"/>
            <a:ext cx="5544616" cy="302433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700808"/>
            <a:ext cx="7772400" cy="1470025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GB" dirty="0" smtClean="0"/>
              <a:t>Reading at home</a:t>
            </a:r>
            <a:endParaRPr lang="en-GB" dirty="0"/>
          </a:p>
        </p:txBody>
      </p:sp>
      <p:pic>
        <p:nvPicPr>
          <p:cNvPr id="1028" name="Picture 4" descr="The Power Of Reading - Vishwakarma Public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057" y="3717032"/>
            <a:ext cx="5285437" cy="276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57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4478</TotalTime>
  <Words>601</Words>
  <Application>Microsoft Office PowerPoint</Application>
  <PresentationFormat>On-screen Show (4:3)</PresentationFormat>
  <Paragraphs>41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Phonics and early reading at Senacre Wood</vt:lpstr>
      <vt:lpstr>PowerPoint Presentation</vt:lpstr>
      <vt:lpstr>What does phonics look like for your children?</vt:lpstr>
      <vt:lpstr>Green words and red words</vt:lpstr>
      <vt:lpstr>Reading with Read Write Inc</vt:lpstr>
      <vt:lpstr>RWI Get Writing</vt:lpstr>
      <vt:lpstr>Reading and Phonics assessment</vt:lpstr>
      <vt:lpstr>The Phonics Screening Check</vt:lpstr>
      <vt:lpstr>Reading at home</vt:lpstr>
      <vt:lpstr>Why read at home?</vt:lpstr>
      <vt:lpstr>PowerPoint Presentation</vt:lpstr>
      <vt:lpstr>Reading at home</vt:lpstr>
      <vt:lpstr>PowerPoint Presentation</vt:lpstr>
      <vt:lpstr>PowerPoint Presentation</vt:lpstr>
      <vt:lpstr>PowerPoint Presentation</vt:lpstr>
      <vt:lpstr>PowerPoint Presentation</vt:lpstr>
      <vt:lpstr>Let’s bring in the experts…the children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leadership skills and attributes will I bring to the SLE role and how would I market these as part of school to school support?</dc:title>
  <dc:creator>Teacher</dc:creator>
  <cp:lastModifiedBy>sarahn</cp:lastModifiedBy>
  <cp:revision>194</cp:revision>
  <cp:lastPrinted>2018-09-03T14:55:50Z</cp:lastPrinted>
  <dcterms:created xsi:type="dcterms:W3CDTF">2013-07-03T11:27:30Z</dcterms:created>
  <dcterms:modified xsi:type="dcterms:W3CDTF">2023-09-30T14:14:56Z</dcterms:modified>
</cp:coreProperties>
</file>